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3" r:id="rId1"/>
  </p:sldMasterIdLst>
  <p:notesMasterIdLst>
    <p:notesMasterId r:id="rId37"/>
  </p:notesMasterIdLst>
  <p:sldIdLst>
    <p:sldId id="837" r:id="rId2"/>
    <p:sldId id="1042" r:id="rId3"/>
    <p:sldId id="1038" r:id="rId4"/>
    <p:sldId id="1062" r:id="rId5"/>
    <p:sldId id="1063" r:id="rId6"/>
    <p:sldId id="1064" r:id="rId7"/>
    <p:sldId id="1065" r:id="rId8"/>
    <p:sldId id="1066" r:id="rId9"/>
    <p:sldId id="1067" r:id="rId10"/>
    <p:sldId id="1068" r:id="rId11"/>
    <p:sldId id="1098" r:id="rId12"/>
    <p:sldId id="1069" r:id="rId13"/>
    <p:sldId id="1070" r:id="rId14"/>
    <p:sldId id="1071" r:id="rId15"/>
    <p:sldId id="1072" r:id="rId16"/>
    <p:sldId id="1073" r:id="rId17"/>
    <p:sldId id="1095" r:id="rId18"/>
    <p:sldId id="1074" r:id="rId19"/>
    <p:sldId id="1075" r:id="rId20"/>
    <p:sldId id="1076" r:id="rId21"/>
    <p:sldId id="1077" r:id="rId22"/>
    <p:sldId id="1078" r:id="rId23"/>
    <p:sldId id="1040" r:id="rId24"/>
    <p:sldId id="1085" r:id="rId25"/>
    <p:sldId id="1086" r:id="rId26"/>
    <p:sldId id="1089" r:id="rId27"/>
    <p:sldId id="1006" r:id="rId28"/>
    <p:sldId id="1055" r:id="rId29"/>
    <p:sldId id="1056" r:id="rId30"/>
    <p:sldId id="1058" r:id="rId31"/>
    <p:sldId id="1048" r:id="rId32"/>
    <p:sldId id="1054" r:id="rId33"/>
    <p:sldId id="1094" r:id="rId34"/>
    <p:sldId id="1093" r:id="rId35"/>
    <p:sldId id="1061" r:id="rId36"/>
  </p:sldIdLst>
  <p:sldSz cx="9144000" cy="5143500" type="screen16x9"/>
  <p:notesSz cx="6662738" cy="9832975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DF2F8B"/>
    <a:srgbClr val="005498"/>
    <a:srgbClr val="EB6101"/>
    <a:srgbClr val="00A5E3"/>
    <a:srgbClr val="FF5050"/>
    <a:srgbClr val="FFFFFF"/>
    <a:srgbClr val="FF3300"/>
    <a:srgbClr val="FF3399"/>
    <a:srgbClr val="333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912C8C85-51F0-491E-9774-3900AFEF0FD7}" styleName="Estilo Claro 2 - Ênfase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BC89EF96-8CEA-46FF-86C4-4CE0E7609802}" styleName="Estilo Claro 3 - Ênfase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B4B98B0-60AC-42C2-AFA5-B58CD77FA1E5}" styleName="Estilo Claro 1 - Ênfas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224" autoAdjust="0"/>
    <p:restoredTop sz="86387" autoAdjust="0"/>
  </p:normalViewPr>
  <p:slideViewPr>
    <p:cSldViewPr>
      <p:cViewPr varScale="1">
        <p:scale>
          <a:sx n="109" d="100"/>
          <a:sy n="109" d="100"/>
        </p:scale>
        <p:origin x="677" y="110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204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887186" cy="49164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774010" y="0"/>
            <a:ext cx="2887186" cy="49164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6F50E3-1459-43C4-823E-443BBAB06839}" type="datetimeFigureOut">
              <a:rPr lang="en-US" smtClean="0"/>
              <a:pPr/>
              <a:t>5/7/2018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55563" y="738188"/>
            <a:ext cx="6551612" cy="36861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66274" y="4670663"/>
            <a:ext cx="5330190" cy="44248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339620"/>
            <a:ext cx="2887186" cy="49164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774010" y="9339620"/>
            <a:ext cx="2887186" cy="49164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174AEB-9A22-4E05-8A9D-3B8E902C4134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0704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32871AE-DAE9-497D-880C-F8A1C0E8B5FF}" type="slidenum">
              <a:rPr lang="pt-BR" smtClean="0"/>
              <a:pPr/>
              <a:t>33</a:t>
            </a:fld>
            <a:endParaRPr lang="pt-BR"/>
          </a:p>
        </p:txBody>
      </p:sp>
      <p:sp>
        <p:nvSpPr>
          <p:cNvPr id="1198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55563" y="738188"/>
            <a:ext cx="6554787" cy="3687762"/>
          </a:xfrm>
          <a:ln/>
        </p:spPr>
      </p:sp>
      <p:sp>
        <p:nvSpPr>
          <p:cNvPr id="1198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765260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32871AE-DAE9-497D-880C-F8A1C0E8B5FF}" type="slidenum">
              <a:rPr lang="pt-BR" smtClean="0"/>
              <a:pPr/>
              <a:t>34</a:t>
            </a:fld>
            <a:endParaRPr lang="pt-BR"/>
          </a:p>
        </p:txBody>
      </p:sp>
      <p:sp>
        <p:nvSpPr>
          <p:cNvPr id="1198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55563" y="738188"/>
            <a:ext cx="6554787" cy="3687762"/>
          </a:xfrm>
          <a:ln/>
        </p:spPr>
      </p:sp>
      <p:sp>
        <p:nvSpPr>
          <p:cNvPr id="1198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627753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BB1C4-AC76-4671-A364-7C7462327F30}" type="datetimeFigureOut">
              <a:rPr lang="en-GB" smtClean="0"/>
              <a:t>07/05/2018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9F2955-05D3-4D7B-8B91-A3687E413268}" type="slidenum">
              <a:rPr lang="en-GB" smtClean="0"/>
              <a:t>‹nº›</a:t>
            </a:fld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0" y="-20822"/>
            <a:ext cx="9181016" cy="516432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6" y="0"/>
            <a:ext cx="9144000" cy="51435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4000" cy="51435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10" b="70439"/>
          <a:stretch/>
        </p:blipFill>
        <p:spPr>
          <a:xfrm>
            <a:off x="940990" y="1047750"/>
            <a:ext cx="6983810" cy="14748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248"/>
          <a:stretch/>
        </p:blipFill>
        <p:spPr>
          <a:xfrm>
            <a:off x="7772400" y="4413398"/>
            <a:ext cx="1162715" cy="590550"/>
          </a:xfrm>
          <a:prstGeom prst="rect">
            <a:avLst/>
          </a:prstGeom>
        </p:spPr>
      </p:pic>
      <p:pic>
        <p:nvPicPr>
          <p:cNvPr id="11" name="Imagem 1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200" y="4362450"/>
            <a:ext cx="7620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648463"/>
      </p:ext>
    </p:extLst>
  </p:cSld>
  <p:clrMapOvr>
    <a:masterClrMapping/>
  </p:clrMapOvr>
  <p:transition>
    <p:fade thruBlk="1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BB1C4-AC76-4671-A364-7C7462327F30}" type="datetimeFigureOut">
              <a:rPr lang="en-GB" smtClean="0"/>
              <a:t>07/05/2018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9F2955-05D3-4D7B-8B91-A3687E413268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67391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BB1C4-AC76-4671-A364-7C7462327F30}" type="datetimeFigureOut">
              <a:rPr lang="en-GB" smtClean="0"/>
              <a:t>07/05/2018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9F2955-05D3-4D7B-8B91-A3687E413268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3116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BB1C4-AC76-4671-A364-7C7462327F30}" type="datetimeFigureOut">
              <a:rPr lang="en-GB" smtClean="0"/>
              <a:t>07/05/2018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9F2955-05D3-4D7B-8B91-A3687E413268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53624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BB1C4-AC76-4671-A364-7C7462327F30}" type="datetimeFigureOut">
              <a:rPr lang="en-GB" smtClean="0"/>
              <a:t>07/05/2018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9F2955-05D3-4D7B-8B91-A3687E413268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4116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BB1C4-AC76-4671-A364-7C7462327F30}" type="datetimeFigureOut">
              <a:rPr lang="en-GB" smtClean="0"/>
              <a:t>07/05/2018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9F2955-05D3-4D7B-8B91-A3687E413268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599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BB1C4-AC76-4671-A364-7C7462327F30}" type="datetimeFigureOut">
              <a:rPr lang="en-GB" smtClean="0"/>
              <a:t>07/05/2018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9F2955-05D3-4D7B-8B91-A3687E413268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31093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BB1C4-AC76-4671-A364-7C7462327F30}" type="datetimeFigureOut">
              <a:rPr lang="en-GB" smtClean="0"/>
              <a:t>07/05/2018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9F2955-05D3-4D7B-8B91-A3687E413268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321596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 userDrawn="1"/>
        </p:nvSpPr>
        <p:spPr bwMode="auto">
          <a:xfrm>
            <a:off x="0" y="1924050"/>
            <a:ext cx="9144000" cy="1295400"/>
          </a:xfrm>
          <a:prstGeom prst="rect">
            <a:avLst/>
          </a:prstGeom>
          <a:solidFill>
            <a:schemeClr val="accent1">
              <a:alpha val="20000"/>
            </a:schemeClr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altLang="ko-KR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020492"/>
            <a:ext cx="8458200" cy="1102519"/>
          </a:xfrm>
          <a:prstGeom prst="rect">
            <a:avLst/>
          </a:prstGeom>
        </p:spPr>
        <p:txBody>
          <a:bodyPr anchor="ctr"/>
          <a:lstStyle>
            <a:lvl1pPr algn="r">
              <a:defRPr sz="3600" b="1" u="none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  <p:transition>
    <p:fade thruBlk="1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57250"/>
          </a:xfrm>
        </p:spPr>
        <p:txBody>
          <a:bodyPr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971550"/>
            <a:ext cx="8915400" cy="41148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9050"/>
            <a:ext cx="5012266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818425"/>
      </p:ext>
    </p:extLst>
  </p:cSld>
  <p:clrMapOvr>
    <a:masterClrMapping/>
  </p:clrMapOvr>
  <p:transition>
    <p:fade thruBlk="1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BB1C4-AC76-4671-A364-7C7462327F30}" type="datetimeFigureOut">
              <a:rPr lang="en-GB" smtClean="0"/>
              <a:t>07/05/2018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9F2955-05D3-4D7B-8B91-A3687E413268}" type="slidenum">
              <a:rPr lang="en-GB" smtClean="0"/>
              <a:t>‹nº›</a:t>
            </a:fld>
            <a:endParaRPr lang="en-GB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6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20351"/>
      </p:ext>
    </p:extLst>
  </p:cSld>
  <p:clrMapOvr>
    <a:masterClrMapping/>
  </p:clrMapOvr>
  <p:transition>
    <p:fade thruBlk="1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BB1C4-AC76-4671-A364-7C7462327F30}" type="datetimeFigureOut">
              <a:rPr lang="en-GB" smtClean="0"/>
              <a:t>07/05/2018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9F2955-05D3-4D7B-8B91-A3687E413268}" type="slidenum">
              <a:rPr lang="en-GB" smtClean="0"/>
              <a:t>‹nº›</a:t>
            </a:fld>
            <a:endParaRPr lang="en-GB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20351"/>
      </p:ext>
    </p:extLst>
  </p:cSld>
  <p:clrMapOvr>
    <a:masterClrMapping/>
  </p:clrMapOvr>
  <p:transition>
    <p:fade thruBlk="1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BB1C4-AC76-4671-A364-7C7462327F30}" type="datetimeFigureOut">
              <a:rPr lang="en-GB" smtClean="0"/>
              <a:t>07/05/2018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9F2955-05D3-4D7B-8B91-A3687E413268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30633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BB1C4-AC76-4671-A364-7C7462327F30}" type="datetimeFigureOut">
              <a:rPr lang="en-GB" smtClean="0"/>
              <a:t>07/05/2018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9F2955-05D3-4D7B-8B91-A3687E413268}" type="slidenum">
              <a:rPr lang="en-GB" smtClean="0"/>
              <a:t>‹nº›</a:t>
            </a:fld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9158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BB1C4-AC76-4671-A364-7C7462327F30}" type="datetimeFigureOut">
              <a:rPr lang="en-GB" smtClean="0"/>
              <a:t>07/05/2018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9F2955-05D3-4D7B-8B91-A3687E413268}" type="slidenum">
              <a:rPr lang="en-GB" smtClean="0"/>
              <a:t>‹nº›</a:t>
            </a:fld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0" y="-20822"/>
            <a:ext cx="9181016" cy="5164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121155"/>
      </p:ext>
    </p:extLst>
  </p:cSld>
  <p:clrMapOvr>
    <a:masterClrMapping/>
  </p:clrMapOvr>
  <p:transition>
    <p:fade thruBlk="1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BB1C4-AC76-4671-A364-7C7462327F30}" type="datetimeFigureOut">
              <a:rPr lang="en-GB" smtClean="0"/>
              <a:t>07/05/2018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9F2955-05D3-4D7B-8B91-A3687E413268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83200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BB1C4-AC76-4671-A364-7C7462327F30}" type="datetimeFigureOut">
              <a:rPr lang="en-GB" smtClean="0"/>
              <a:t>07/05/2018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9F2955-05D3-4D7B-8B91-A3687E413268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87615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CBB1C4-AC76-4671-A364-7C7462327F30}" type="datetimeFigureOut">
              <a:rPr lang="en-GB" smtClean="0"/>
              <a:t>07/05/2018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9F2955-05D3-4D7B-8B91-A3687E413268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7980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55" r:id="rId2"/>
    <p:sldLayoutId id="2147483683" r:id="rId3"/>
    <p:sldLayoutId id="2147483684" r:id="rId4"/>
    <p:sldLayoutId id="2147483656" r:id="rId5"/>
    <p:sldLayoutId id="2147483657" r:id="rId6"/>
    <p:sldLayoutId id="2147483667" r:id="rId7"/>
    <p:sldLayoutId id="2147483668" r:id="rId8"/>
    <p:sldLayoutId id="2147483669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transition>
    <p:fade thruBlk="1"/>
  </p:transition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KHoOrFdgYR8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R9Exh6uhJno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pt.wikipedia.org/wiki/Escultura" TargetMode="External"/><Relationship Id="rId13" Type="http://schemas.openxmlformats.org/officeDocument/2006/relationships/hyperlink" Target="https://pt.wikipedia.org/wiki/Numera%C3%A7%C3%A3o_das_artes#cite_note-6" TargetMode="External"/><Relationship Id="rId18" Type="http://schemas.openxmlformats.org/officeDocument/2006/relationships/hyperlink" Target="https://pt.wikipedia.org/wiki/Banda_desenhada" TargetMode="External"/><Relationship Id="rId3" Type="http://schemas.openxmlformats.org/officeDocument/2006/relationships/hyperlink" Target="https://pt.wikipedia.org/wiki/Artes_c%C3%A9nicas" TargetMode="External"/><Relationship Id="rId7" Type="http://schemas.openxmlformats.org/officeDocument/2006/relationships/hyperlink" Target="https://pt.wikipedia.org/wiki/Pintura" TargetMode="External"/><Relationship Id="rId12" Type="http://schemas.openxmlformats.org/officeDocument/2006/relationships/hyperlink" Target="https://pt.wikipedia.org/wiki/Numera%C3%A7%C3%A3o_das_artes#cite_note-5" TargetMode="External"/><Relationship Id="rId17" Type="http://schemas.openxmlformats.org/officeDocument/2006/relationships/hyperlink" Target="https://pt.wikipedia.org/wiki/Numera%C3%A7%C3%A3o_das_artes#cite_note-9" TargetMode="External"/><Relationship Id="rId2" Type="http://schemas.openxmlformats.org/officeDocument/2006/relationships/hyperlink" Target="https://pt.wikipedia.org/wiki/M%C3%BAsica" TargetMode="External"/><Relationship Id="rId16" Type="http://schemas.openxmlformats.org/officeDocument/2006/relationships/hyperlink" Target="https://pt.wikipedia.org/wiki/Fotografia" TargetMode="External"/><Relationship Id="rId20" Type="http://schemas.openxmlformats.org/officeDocument/2006/relationships/hyperlink" Target="https://pt.wikipedia.org/wiki/Arte_digita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t.wikipedia.org/wiki/Coreografia" TargetMode="External"/><Relationship Id="rId11" Type="http://schemas.openxmlformats.org/officeDocument/2006/relationships/hyperlink" Target="https://pt.wikipedia.org/wiki/Cinema" TargetMode="External"/><Relationship Id="rId5" Type="http://schemas.openxmlformats.org/officeDocument/2006/relationships/hyperlink" Target="https://pt.wikipedia.org/wiki/Dan%C3%A7a" TargetMode="External"/><Relationship Id="rId15" Type="http://schemas.openxmlformats.org/officeDocument/2006/relationships/hyperlink" Target="https://pt.wikipedia.org/wiki/Numera%C3%A7%C3%A3o_das_artes#cite_note-8" TargetMode="External"/><Relationship Id="rId10" Type="http://schemas.openxmlformats.org/officeDocument/2006/relationships/hyperlink" Target="https://pt.wikipedia.org/wiki/Literatura" TargetMode="External"/><Relationship Id="rId19" Type="http://schemas.openxmlformats.org/officeDocument/2006/relationships/hyperlink" Target="https://pt.wikipedia.org/wiki/Jogos_electr%C3%B3nicos" TargetMode="External"/><Relationship Id="rId4" Type="http://schemas.openxmlformats.org/officeDocument/2006/relationships/hyperlink" Target="https://pt.wikipedia.org/wiki/Teatro" TargetMode="External"/><Relationship Id="rId9" Type="http://schemas.openxmlformats.org/officeDocument/2006/relationships/hyperlink" Target="https://pt.wikipedia.org/wiki/Arquitectura" TargetMode="External"/><Relationship Id="rId14" Type="http://schemas.openxmlformats.org/officeDocument/2006/relationships/hyperlink" Target="https://pt.wikipedia.org/wiki/Numera%C3%A7%C3%A3o_das_artes#cite_note-7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://blogs.estadao.com.br/link/ministerio-pagara-ate-r-100-mil-por-apps-e-games-serios/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hyperlink" Target="http://www.sbgames.org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9n2VagiqY6w" TargetMode="External"/><Relationship Id="rId2" Type="http://schemas.openxmlformats.org/officeDocument/2006/relationships/hyperlink" Target="https://www.youtube.com/watch?v=2HOaAMHT-h4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redbull.com/br-pt/serie-paralelos-narra-pirataria-de-games-no-brasil" TargetMode="External"/><Relationship Id="rId4" Type="http://schemas.openxmlformats.org/officeDocument/2006/relationships/hyperlink" Target="https://www.youtube.com/watch?v=UjZYMI1zB9s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Stdko2NIUNI" TargetMode="Externa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 txBox="1">
            <a:spLocks/>
          </p:cNvSpPr>
          <p:nvPr/>
        </p:nvSpPr>
        <p:spPr>
          <a:xfrm>
            <a:off x="76200" y="2419350"/>
            <a:ext cx="8915400" cy="1447800"/>
          </a:xfrm>
          <a:prstGeom prst="rect">
            <a:avLst/>
          </a:prstGeom>
        </p:spPr>
        <p:txBody>
          <a:bodyPr anchor="ctr"/>
          <a:lstStyle>
            <a:lvl1pPr algn="r" defTabSz="914400" rtl="0" eaLnBrk="1" latinLnBrk="0" hangingPunct="1">
              <a:spcBef>
                <a:spcPct val="0"/>
              </a:spcBef>
              <a:buNone/>
              <a:defRPr sz="3600" b="1" u="none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Helvetica LT Std" pitchFamily="34" charset="0"/>
              </a:rPr>
              <a:t>INTRODUÇÃO AOS JOGOS DIGITAIS</a:t>
            </a:r>
          </a:p>
        </p:txBody>
      </p:sp>
      <p:sp>
        <p:nvSpPr>
          <p:cNvPr id="3" name="Rectangle 2"/>
          <p:cNvSpPr/>
          <p:nvPr/>
        </p:nvSpPr>
        <p:spPr>
          <a:xfrm>
            <a:off x="6705600" y="4248150"/>
            <a:ext cx="990600" cy="838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9673934"/>
      </p:ext>
    </p:extLst>
  </p:cSld>
  <p:clrMapOvr>
    <a:masterClrMapping/>
  </p:clrMapOvr>
  <p:transition>
    <p:fade thruBlk="1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Reciclagem de ideias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545636"/>
            <a:ext cx="3206045" cy="207153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7904" y="1383618"/>
            <a:ext cx="4860032" cy="2278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181842"/>
      </p:ext>
    </p:extLst>
  </p:cSld>
  <p:clrMapOvr>
    <a:masterClrMapping/>
  </p:clrMapOvr>
  <p:transition>
    <p:fade thruBlk="1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Experiência de Jogar</a:t>
            </a:r>
            <a:endParaRPr lang="pt-BR" b="1" dirty="0"/>
          </a:p>
        </p:txBody>
      </p:sp>
      <p:pic>
        <p:nvPicPr>
          <p:cNvPr id="4" name="Mídia Online 3">
            <a:hlinkClick r:id="" action="ppaction://media"/>
            <a:extLst>
              <a:ext uri="{FF2B5EF4-FFF2-40B4-BE49-F238E27FC236}">
                <a16:creationId xmlns:a16="http://schemas.microsoft.com/office/drawing/2014/main" id="{69E2D4B6-5C74-4975-9724-F31A5452DFDE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828800" y="800100"/>
            <a:ext cx="54864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564401"/>
      </p:ext>
    </p:extLst>
  </p:cSld>
  <p:clrMapOvr>
    <a:masterClrMapping/>
  </p:clrMapOvr>
  <p:transition>
    <p:fade thruBlk="1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2038350"/>
            <a:ext cx="8229600" cy="857250"/>
          </a:xfrm>
        </p:spPr>
        <p:txBody>
          <a:bodyPr/>
          <a:lstStyle/>
          <a:p>
            <a:r>
              <a:rPr lang="en-US" dirty="0"/>
              <a:t>O JOGO – NAS INTERNAS</a:t>
            </a:r>
          </a:p>
        </p:txBody>
      </p:sp>
    </p:spTree>
    <p:extLst>
      <p:ext uri="{BB962C8B-B14F-4D97-AF65-F5344CB8AC3E}">
        <p14:creationId xmlns:p14="http://schemas.microsoft.com/office/powerpoint/2010/main" val="3747301781"/>
      </p:ext>
    </p:extLst>
  </p:cSld>
  <p:clrMapOvr>
    <a:masterClrMapping/>
  </p:clrMapOvr>
  <p:transition>
    <p:fade thruBlk="1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Sprite</a:t>
            </a:r>
            <a:endParaRPr lang="pt-BR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0" y="1200150"/>
            <a:ext cx="4064000" cy="368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31477"/>
      </p:ext>
    </p:extLst>
  </p:cSld>
  <p:clrMapOvr>
    <a:masterClrMapping/>
  </p:clrMapOvr>
  <p:transition>
    <p:fade thruBlk="1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Sprite - definição</a:t>
            </a:r>
            <a:endParaRPr lang="pt-BR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581150"/>
            <a:ext cx="4279900" cy="1905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1600" y="1047750"/>
            <a:ext cx="3352800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910537"/>
      </p:ext>
    </p:extLst>
  </p:cSld>
  <p:clrMapOvr>
    <a:masterClrMapping/>
  </p:clrMapOvr>
  <p:transition>
    <p:fade thruBlk="1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Sprite - evolução</a:t>
            </a:r>
            <a:endParaRPr lang="pt-BR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1400"/>
            <a:ext cx="9144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0347"/>
      </p:ext>
    </p:extLst>
  </p:cSld>
  <p:clrMapOvr>
    <a:masterClrMapping/>
  </p:clrMapOvr>
  <p:transition>
    <p:fade thruBlk="1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Sprite </a:t>
            </a:r>
            <a:r>
              <a:rPr lang="pt-BR" dirty="0" err="1"/>
              <a:t>sheet</a:t>
            </a:r>
            <a:endParaRPr lang="pt-BR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-1481" t="-4444" r="1481" b="28148"/>
          <a:stretch/>
        </p:blipFill>
        <p:spPr>
          <a:xfrm>
            <a:off x="2133600" y="895350"/>
            <a:ext cx="5143500" cy="392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242457"/>
      </p:ext>
    </p:extLst>
  </p:cSld>
  <p:clrMapOvr>
    <a:masterClrMapping/>
  </p:clrMapOvr>
  <p:transition>
    <p:fade thruBlk="1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Braid</a:t>
            </a:r>
            <a:endParaRPr lang="pt-BR" b="1" dirty="0"/>
          </a:p>
        </p:txBody>
      </p:sp>
      <p:pic>
        <p:nvPicPr>
          <p:cNvPr id="5" name="Mídia Online 4">
            <a:hlinkClick r:id="" action="ppaction://media"/>
            <a:extLst>
              <a:ext uri="{FF2B5EF4-FFF2-40B4-BE49-F238E27FC236}">
                <a16:creationId xmlns:a16="http://schemas.microsoft.com/office/drawing/2014/main" id="{F0AACE66-33B9-4EA4-9ADB-BEB6920BC5F7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933287" y="886691"/>
            <a:ext cx="5277426" cy="3958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443954"/>
      </p:ext>
    </p:extLst>
  </p:cSld>
  <p:clrMapOvr>
    <a:masterClrMapping/>
  </p:clrMapOvr>
  <p:transition>
    <p:fade thruBlk="1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Tileset</a:t>
            </a:r>
            <a:endParaRPr lang="pt-BR" b="1" dirty="0"/>
          </a:p>
        </p:txBody>
      </p:sp>
      <p:pic>
        <p:nvPicPr>
          <p:cNvPr id="5" name="Picture 4" descr="SNES - Super Mario All-Stars Super Mario Bros - Full Tile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971550"/>
            <a:ext cx="3502793" cy="394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723289"/>
      </p:ext>
    </p:extLst>
  </p:cSld>
  <p:clrMapOvr>
    <a:masterClrMapping/>
  </p:clrMapOvr>
  <p:transition>
    <p:fade thruBlk="1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Tileset</a:t>
            </a:r>
            <a:r>
              <a:rPr lang="pt-BR" dirty="0"/>
              <a:t> - </a:t>
            </a:r>
            <a:r>
              <a:rPr lang="pt-BR" dirty="0" err="1"/>
              <a:t>Skins</a:t>
            </a:r>
            <a:endParaRPr lang="pt-BR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900" y="946150"/>
            <a:ext cx="6921500" cy="368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022128"/>
      </p:ext>
    </p:extLst>
  </p:cSld>
  <p:clrMapOvr>
    <a:masterClrMapping/>
  </p:clrMapOvr>
  <p:transition>
    <p:fade thruBlk="1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Jogo é arte!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51520" y="857238"/>
            <a:ext cx="8712968" cy="3982764"/>
          </a:xfrm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pt-BR" b="1" dirty="0"/>
              <a:t>1ª Arte</a:t>
            </a:r>
            <a:r>
              <a:rPr lang="pt-BR" dirty="0"/>
              <a:t> - </a:t>
            </a:r>
            <a:r>
              <a:rPr lang="pt-BR" dirty="0">
                <a:hlinkClick r:id="rId2" tooltip="Música"/>
              </a:rPr>
              <a:t>Música</a:t>
            </a:r>
            <a:r>
              <a:rPr lang="pt-BR" dirty="0"/>
              <a:t> (som);qualquer tipo</a:t>
            </a:r>
          </a:p>
          <a:p>
            <a:pPr marL="0" indent="0">
              <a:buNone/>
            </a:pPr>
            <a:r>
              <a:rPr lang="pt-BR" b="1" dirty="0"/>
              <a:t>2ª Arte</a:t>
            </a:r>
            <a:r>
              <a:rPr lang="pt-BR" dirty="0"/>
              <a:t> - </a:t>
            </a:r>
            <a:r>
              <a:rPr lang="pt-BR" dirty="0">
                <a:hlinkClick r:id="rId3" tooltip="Artes cénicas"/>
              </a:rPr>
              <a:t>Artes cénicas</a:t>
            </a:r>
            <a:r>
              <a:rPr lang="pt-BR" dirty="0"/>
              <a:t> (</a:t>
            </a:r>
            <a:r>
              <a:rPr lang="pt-BR" dirty="0">
                <a:hlinkClick r:id="rId4" tooltip="Teatro"/>
              </a:rPr>
              <a:t>Teatro</a:t>
            </a:r>
            <a:r>
              <a:rPr lang="pt-BR" dirty="0"/>
              <a:t>/</a:t>
            </a:r>
            <a:r>
              <a:rPr lang="pt-BR" dirty="0">
                <a:hlinkClick r:id="rId5" tooltip="Dança"/>
              </a:rPr>
              <a:t>Dança</a:t>
            </a:r>
            <a:r>
              <a:rPr lang="pt-BR" dirty="0"/>
              <a:t>/</a:t>
            </a:r>
            <a:r>
              <a:rPr lang="pt-BR" dirty="0">
                <a:hlinkClick r:id="rId6" tooltip="Coreografia"/>
              </a:rPr>
              <a:t>Coreografia</a:t>
            </a:r>
            <a:r>
              <a:rPr lang="pt-BR" dirty="0"/>
              <a:t>) (movimento);</a:t>
            </a:r>
          </a:p>
          <a:p>
            <a:pPr marL="0" indent="0">
              <a:buNone/>
            </a:pPr>
            <a:r>
              <a:rPr lang="pt-BR" b="1" dirty="0"/>
              <a:t>3ª Arte</a:t>
            </a:r>
            <a:r>
              <a:rPr lang="pt-BR" dirty="0"/>
              <a:t> - </a:t>
            </a:r>
            <a:r>
              <a:rPr lang="pt-BR" dirty="0">
                <a:hlinkClick r:id="rId7" tooltip="Pintura"/>
              </a:rPr>
              <a:t>Pintura</a:t>
            </a:r>
            <a:r>
              <a:rPr lang="pt-BR" dirty="0"/>
              <a:t> (cor);</a:t>
            </a:r>
          </a:p>
          <a:p>
            <a:pPr marL="0" indent="0">
              <a:buNone/>
            </a:pPr>
            <a:r>
              <a:rPr lang="pt-BR" b="1" dirty="0"/>
              <a:t>4ª Arte</a:t>
            </a:r>
            <a:r>
              <a:rPr lang="pt-BR" dirty="0"/>
              <a:t> - </a:t>
            </a:r>
            <a:r>
              <a:rPr lang="pt-BR" dirty="0">
                <a:hlinkClick r:id="rId8" tooltip="Escultura"/>
              </a:rPr>
              <a:t>Escultura</a:t>
            </a:r>
            <a:r>
              <a:rPr lang="pt-BR" dirty="0"/>
              <a:t> (volume);</a:t>
            </a:r>
          </a:p>
          <a:p>
            <a:pPr marL="0" indent="0">
              <a:buNone/>
            </a:pPr>
            <a:r>
              <a:rPr lang="pt-BR" b="1" dirty="0"/>
              <a:t>5ª Arte</a:t>
            </a:r>
            <a:r>
              <a:rPr lang="pt-BR" dirty="0"/>
              <a:t> - </a:t>
            </a:r>
            <a:r>
              <a:rPr lang="pt-BR" dirty="0">
                <a:hlinkClick r:id="rId9" tooltip="Arquitectura"/>
              </a:rPr>
              <a:t>Arquitetura</a:t>
            </a:r>
            <a:r>
              <a:rPr lang="pt-BR" dirty="0"/>
              <a:t> (espaço);</a:t>
            </a:r>
          </a:p>
          <a:p>
            <a:pPr marL="0" indent="0">
              <a:buNone/>
            </a:pPr>
            <a:r>
              <a:rPr lang="pt-BR" b="1" dirty="0"/>
              <a:t>6ª Arte</a:t>
            </a:r>
            <a:r>
              <a:rPr lang="pt-BR" dirty="0"/>
              <a:t> - </a:t>
            </a:r>
            <a:r>
              <a:rPr lang="pt-BR" dirty="0">
                <a:hlinkClick r:id="rId10" tooltip="Literatura"/>
              </a:rPr>
              <a:t>Literatura</a:t>
            </a:r>
            <a:r>
              <a:rPr lang="pt-BR" dirty="0"/>
              <a:t> (palavra);</a:t>
            </a:r>
          </a:p>
          <a:p>
            <a:pPr marL="0" indent="0">
              <a:buNone/>
            </a:pPr>
            <a:r>
              <a:rPr lang="pt-BR" b="1" dirty="0"/>
              <a:t>7ª Arte</a:t>
            </a:r>
            <a:r>
              <a:rPr lang="pt-BR" dirty="0"/>
              <a:t> - </a:t>
            </a:r>
            <a:r>
              <a:rPr lang="pt-BR" dirty="0">
                <a:hlinkClick r:id="rId11" tooltip="Cinema"/>
              </a:rPr>
              <a:t>Cinema</a:t>
            </a:r>
            <a:r>
              <a:rPr lang="pt-BR" dirty="0"/>
              <a:t> (integra os elementos das artes posteriores, principalmente a 8ª e no cinema de animação a 9ª);</a:t>
            </a:r>
          </a:p>
          <a:p>
            <a:pPr marL="0" indent="0">
              <a:buNone/>
            </a:pPr>
            <a:r>
              <a:rPr lang="pt-BR" dirty="0"/>
              <a:t>Outras formas expressivas também consideradas artes foram posteriormente adicionadas à numeração proposta pelo manifesto:</a:t>
            </a:r>
            <a:r>
              <a:rPr lang="pt-BR" baseline="30000" dirty="0">
                <a:hlinkClick r:id="rId12"/>
              </a:rPr>
              <a:t>[nota 1]</a:t>
            </a:r>
            <a:r>
              <a:rPr lang="pt-BR" baseline="30000" dirty="0">
                <a:hlinkClick r:id="rId13"/>
              </a:rPr>
              <a:t>[5]</a:t>
            </a:r>
            <a:r>
              <a:rPr lang="pt-BR" baseline="30000" dirty="0">
                <a:hlinkClick r:id="rId14"/>
              </a:rPr>
              <a:t>[6]</a:t>
            </a:r>
            <a:r>
              <a:rPr lang="pt-BR" baseline="30000" dirty="0">
                <a:hlinkClick r:id="rId15"/>
              </a:rPr>
              <a:t>[7]</a:t>
            </a:r>
            <a:endParaRPr lang="pt-BR" dirty="0"/>
          </a:p>
          <a:p>
            <a:pPr marL="0" indent="0">
              <a:buNone/>
            </a:pPr>
            <a:r>
              <a:rPr lang="pt-BR" b="1" dirty="0"/>
              <a:t>8ª Arte</a:t>
            </a:r>
            <a:r>
              <a:rPr lang="pt-BR" dirty="0"/>
              <a:t> - </a:t>
            </a:r>
            <a:r>
              <a:rPr lang="pt-BR" dirty="0">
                <a:hlinkClick r:id="rId16" tooltip="Fotografia"/>
              </a:rPr>
              <a:t>Fotografia</a:t>
            </a:r>
            <a:r>
              <a:rPr lang="pt-BR" dirty="0"/>
              <a:t> (imagem);</a:t>
            </a:r>
            <a:r>
              <a:rPr lang="pt-BR" baseline="30000" dirty="0">
                <a:hlinkClick r:id="rId17"/>
              </a:rPr>
              <a:t>[8]</a:t>
            </a:r>
            <a:endParaRPr lang="pt-BR" dirty="0"/>
          </a:p>
          <a:p>
            <a:pPr marL="0" indent="0">
              <a:buNone/>
            </a:pPr>
            <a:r>
              <a:rPr lang="pt-BR" b="1" dirty="0"/>
              <a:t>9ª Arte</a:t>
            </a:r>
            <a:r>
              <a:rPr lang="pt-BR" dirty="0"/>
              <a:t> - </a:t>
            </a:r>
            <a:r>
              <a:rPr lang="pt-BR" dirty="0">
                <a:hlinkClick r:id="rId18" tooltip="Banda desenhada"/>
              </a:rPr>
              <a:t>Historia em quadrinhos</a:t>
            </a:r>
            <a:r>
              <a:rPr lang="pt-BR" dirty="0"/>
              <a:t> (cor, palavra, imagem);</a:t>
            </a:r>
          </a:p>
          <a:p>
            <a:pPr marL="0" indent="0">
              <a:buNone/>
            </a:pPr>
            <a:r>
              <a:rPr lang="pt-BR" b="1" dirty="0"/>
              <a:t>10ª Arte</a:t>
            </a:r>
            <a:r>
              <a:rPr lang="pt-BR" dirty="0"/>
              <a:t> - </a:t>
            </a:r>
            <a:r>
              <a:rPr lang="pt-BR" dirty="0">
                <a:hlinkClick r:id="rId19" tooltip="Jogos electrónicos"/>
              </a:rPr>
              <a:t>Jogos de </a:t>
            </a:r>
            <a:r>
              <a:rPr lang="pt-BR" dirty="0" err="1">
                <a:hlinkClick r:id="rId19" tooltip="Jogos electrónicos"/>
              </a:rPr>
              <a:t>Video</a:t>
            </a:r>
            <a:r>
              <a:rPr lang="pt-BR" dirty="0"/>
              <a:t> (integra os elementos das outras artes, como a música para trilha sonora, artes cênicas para dublagem e captura de movimentos, pintura, escultura e arquitetura para o design, e literatura para roteiros)</a:t>
            </a:r>
          </a:p>
          <a:p>
            <a:pPr marL="0" indent="0">
              <a:buNone/>
            </a:pPr>
            <a:r>
              <a:rPr lang="pt-BR" b="1" dirty="0"/>
              <a:t>11ª Arte</a:t>
            </a:r>
            <a:r>
              <a:rPr lang="pt-BR" dirty="0"/>
              <a:t> - </a:t>
            </a:r>
            <a:r>
              <a:rPr lang="pt-BR" dirty="0">
                <a:hlinkClick r:id="rId20" tooltip="Arte digital"/>
              </a:rPr>
              <a:t>Arte digital</a:t>
            </a:r>
            <a:r>
              <a:rPr lang="pt-BR" dirty="0"/>
              <a:t> (integra artes gráficas computadorizadas 2D, 3D e programação).</a:t>
            </a:r>
          </a:p>
          <a:p>
            <a:pPr marL="0" indent="0">
              <a:buNone/>
            </a:pPr>
            <a:endParaRPr lang="pt-BR" sz="1600" b="1" dirty="0"/>
          </a:p>
          <a:p>
            <a:pPr marL="0" indent="0">
              <a:buNone/>
            </a:pPr>
            <a:r>
              <a:rPr lang="pt-BR" sz="2100" b="1" dirty="0"/>
              <a:t>Fonte:</a:t>
            </a:r>
            <a:r>
              <a:rPr lang="pt-BR" sz="2100" dirty="0"/>
              <a:t> Wikipédia</a:t>
            </a:r>
          </a:p>
        </p:txBody>
      </p:sp>
      <p:sp>
        <p:nvSpPr>
          <p:cNvPr id="4" name="Retângulo 3"/>
          <p:cNvSpPr/>
          <p:nvPr/>
        </p:nvSpPr>
        <p:spPr>
          <a:xfrm>
            <a:off x="262218" y="3529852"/>
            <a:ext cx="8456228" cy="58494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74256370"/>
      </p:ext>
    </p:extLst>
  </p:cSld>
  <p:clrMapOvr>
    <a:masterClrMapping/>
  </p:clrMapOvr>
  <p:transition>
    <p:fade thruBlk="1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Tiled</a:t>
            </a:r>
            <a:r>
              <a:rPr lang="pt-BR" dirty="0"/>
              <a:t> </a:t>
            </a:r>
            <a:r>
              <a:rPr lang="pt-BR" dirty="0" err="1"/>
              <a:t>map</a:t>
            </a:r>
            <a:endParaRPr lang="pt-BR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800" y="863600"/>
            <a:ext cx="6502400" cy="341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151285"/>
      </p:ext>
    </p:extLst>
  </p:cSld>
  <p:clrMapOvr>
    <a:masterClrMapping/>
  </p:clrMapOvr>
  <p:transition>
    <p:fade thruBlk="1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Tiled</a:t>
            </a:r>
            <a:r>
              <a:rPr lang="pt-BR" dirty="0"/>
              <a:t> </a:t>
            </a:r>
            <a:r>
              <a:rPr lang="pt-BR" dirty="0" err="1"/>
              <a:t>map</a:t>
            </a:r>
            <a:r>
              <a:rPr lang="pt-BR" dirty="0"/>
              <a:t> tool</a:t>
            </a:r>
            <a:endParaRPr lang="pt-BR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895350"/>
            <a:ext cx="7161371" cy="4028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52592"/>
      </p:ext>
    </p:extLst>
  </p:cSld>
  <p:clrMapOvr>
    <a:masterClrMapping/>
  </p:clrMapOvr>
  <p:transition>
    <p:fade thruBlk="1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HUD - </a:t>
            </a:r>
            <a:r>
              <a:rPr lang="pt-BR" dirty="0" err="1"/>
              <a:t>heads-up</a:t>
            </a:r>
            <a:r>
              <a:rPr lang="pt-BR" dirty="0"/>
              <a:t> display</a:t>
            </a:r>
            <a:endParaRPr lang="pt-BR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200" y="1200150"/>
            <a:ext cx="4357688" cy="3486150"/>
          </a:xfrm>
          <a:prstGeom prst="rect">
            <a:avLst/>
          </a:prstGeom>
        </p:spPr>
      </p:pic>
      <p:sp>
        <p:nvSpPr>
          <p:cNvPr id="4" name="Retângulo 3"/>
          <p:cNvSpPr/>
          <p:nvPr/>
        </p:nvSpPr>
        <p:spPr>
          <a:xfrm>
            <a:off x="2438400" y="1276350"/>
            <a:ext cx="4191000" cy="589364"/>
          </a:xfrm>
          <a:prstGeom prst="rect">
            <a:avLst/>
          </a:prstGeom>
          <a:noFill/>
          <a:ln w="57150" cmpd="sng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26369559"/>
      </p:ext>
    </p:extLst>
  </p:cSld>
  <p:clrMapOvr>
    <a:masterClrMapping/>
  </p:clrMapOvr>
  <p:transition>
    <p:fade thruBlk="1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2038350"/>
            <a:ext cx="8229600" cy="857250"/>
          </a:xfrm>
        </p:spPr>
        <p:txBody>
          <a:bodyPr/>
          <a:lstStyle/>
          <a:p>
            <a:r>
              <a:rPr lang="en-US" dirty="0"/>
              <a:t>O JOGO – CRIAÇÃO</a:t>
            </a:r>
          </a:p>
        </p:txBody>
      </p:sp>
    </p:spTree>
    <p:extLst>
      <p:ext uri="{BB962C8B-B14F-4D97-AF65-F5344CB8AC3E}">
        <p14:creationId xmlns:p14="http://schemas.microsoft.com/office/powerpoint/2010/main" val="1525010482"/>
      </p:ext>
    </p:extLst>
  </p:cSld>
  <p:clrMapOvr>
    <a:masterClrMapping/>
  </p:clrMapOvr>
  <p:transition>
    <p:fade thruBlk="1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2038350"/>
            <a:ext cx="8229600" cy="857250"/>
          </a:xfrm>
        </p:spPr>
        <p:txBody>
          <a:bodyPr/>
          <a:lstStyle/>
          <a:p>
            <a:r>
              <a:rPr lang="en-US" dirty="0"/>
              <a:t>MITOS</a:t>
            </a:r>
          </a:p>
        </p:txBody>
      </p:sp>
    </p:spTree>
    <p:extLst>
      <p:ext uri="{BB962C8B-B14F-4D97-AF65-F5344CB8AC3E}">
        <p14:creationId xmlns:p14="http://schemas.microsoft.com/office/powerpoint/2010/main" val="2467606090"/>
      </p:ext>
    </p:extLst>
  </p:cSld>
  <p:clrMapOvr>
    <a:masterClrMapping/>
  </p:clrMapOvr>
  <p:transition>
    <p:fade thruBlk="1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Sobre iniciar</a:t>
            </a:r>
            <a:endParaRPr lang="pt-BR" b="1" dirty="0"/>
          </a:p>
        </p:txBody>
      </p:sp>
      <p:sp>
        <p:nvSpPr>
          <p:cNvPr id="6" name="Rounded Rectangular Callout 5"/>
          <p:cNvSpPr/>
          <p:nvPr/>
        </p:nvSpPr>
        <p:spPr>
          <a:xfrm>
            <a:off x="5035352" y="1383618"/>
            <a:ext cx="3672408" cy="756084"/>
          </a:xfrm>
          <a:prstGeom prst="wedgeRoundRectCallout">
            <a:avLst>
              <a:gd name="adj1" fmla="val -38715"/>
              <a:gd name="adj2" fmla="val 109741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179369" y="1599642"/>
            <a:ext cx="25092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EU FAREI MEU JOGO SOZINHO!</a:t>
            </a:r>
          </a:p>
        </p:txBody>
      </p:sp>
      <p:sp>
        <p:nvSpPr>
          <p:cNvPr id="8" name="Rounded Rectangular Callout 7"/>
          <p:cNvSpPr/>
          <p:nvPr/>
        </p:nvSpPr>
        <p:spPr>
          <a:xfrm>
            <a:off x="5899448" y="2787774"/>
            <a:ext cx="3168352" cy="850776"/>
          </a:xfrm>
          <a:prstGeom prst="wedgeRoundRectCallout">
            <a:avLst>
              <a:gd name="adj1" fmla="val -55270"/>
              <a:gd name="adj2" fmla="val 98350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043464" y="3003798"/>
            <a:ext cx="28945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VOU COMPRAR UM SUPER </a:t>
            </a:r>
          </a:p>
          <a:p>
            <a:r>
              <a:rPr lang="en-US" sz="1400" b="1" dirty="0"/>
              <a:t>COMPUTADOR  PARA CRIAR JOGOS!</a:t>
            </a:r>
          </a:p>
        </p:txBody>
      </p:sp>
      <p:sp>
        <p:nvSpPr>
          <p:cNvPr id="10" name="Rounded Rectangular Callout 9"/>
          <p:cNvSpPr/>
          <p:nvPr/>
        </p:nvSpPr>
        <p:spPr>
          <a:xfrm>
            <a:off x="426840" y="1113588"/>
            <a:ext cx="3672408" cy="756084"/>
          </a:xfrm>
          <a:prstGeom prst="wedgeRoundRectCallout">
            <a:avLst>
              <a:gd name="adj1" fmla="val 28057"/>
              <a:gd name="adj2" fmla="val 105051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70857" y="1329612"/>
            <a:ext cx="36189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EU VOU INSTALAR O UNITY 3D E JÁ COMEÇAR </a:t>
            </a:r>
          </a:p>
          <a:p>
            <a:r>
              <a:rPr lang="en-US" sz="1400" b="1" dirty="0"/>
              <a:t>A FAZER JOGOS!</a:t>
            </a:r>
          </a:p>
        </p:txBody>
      </p:sp>
      <p:sp>
        <p:nvSpPr>
          <p:cNvPr id="12" name="Rounded Rectangular Callout 11"/>
          <p:cNvSpPr/>
          <p:nvPr/>
        </p:nvSpPr>
        <p:spPr>
          <a:xfrm>
            <a:off x="138808" y="2193708"/>
            <a:ext cx="2664296" cy="756084"/>
          </a:xfrm>
          <a:prstGeom prst="wedgeRoundRectCallout">
            <a:avLst>
              <a:gd name="adj1" fmla="val 43523"/>
              <a:gd name="adj2" fmla="val 92990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210817" y="2409732"/>
            <a:ext cx="24482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MEU 1o JOGO SERÁ IGUAL AO GTA V</a:t>
            </a:r>
          </a:p>
        </p:txBody>
      </p:sp>
      <p:sp>
        <p:nvSpPr>
          <p:cNvPr id="14" name="Rounded Rectangular Callout 13"/>
          <p:cNvSpPr/>
          <p:nvPr/>
        </p:nvSpPr>
        <p:spPr>
          <a:xfrm>
            <a:off x="107504" y="3562350"/>
            <a:ext cx="2438400" cy="1066800"/>
          </a:xfrm>
          <a:prstGeom prst="wedgeRoundRectCallout">
            <a:avLst>
              <a:gd name="adj1" fmla="val 59667"/>
              <a:gd name="adj2" fmla="val 16111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183704" y="3638550"/>
            <a:ext cx="2133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EU NÃO PRECISO ESTUDAR PARA CRIAR UM JOGO! BASTA IMAGINAÇÃO!!</a:t>
            </a:r>
          </a:p>
        </p:txBody>
      </p:sp>
    </p:spTree>
    <p:extLst>
      <p:ext uri="{BB962C8B-B14F-4D97-AF65-F5344CB8AC3E}">
        <p14:creationId xmlns:p14="http://schemas.microsoft.com/office/powerpoint/2010/main" val="2803860674"/>
      </p:ext>
    </p:extLst>
  </p:cSld>
  <p:clrMapOvr>
    <a:masterClrMapping/>
  </p:clrMapOvr>
  <p:transition>
    <p:fade thruBlk="1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b="1" dirty="0"/>
              <a:t>Realidade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843558"/>
            <a:ext cx="2094880" cy="15711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1840" y="1221600"/>
            <a:ext cx="2640856" cy="111491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9872" y="2517744"/>
            <a:ext cx="1937792" cy="14533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6017" y="3543858"/>
            <a:ext cx="2216469" cy="124213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12160" y="681540"/>
            <a:ext cx="2735796" cy="136789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60232" y="2031690"/>
            <a:ext cx="2276872" cy="170765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3529" y="3003798"/>
            <a:ext cx="2459765" cy="1383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169872"/>
      </p:ext>
    </p:extLst>
  </p:cSld>
  <p:clrMapOvr>
    <a:masterClrMapping/>
  </p:clrMapOvr>
  <p:transition>
    <p:fade thruBlk="1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514350"/>
            <a:ext cx="7696200" cy="857250"/>
          </a:xfrm>
        </p:spPr>
        <p:txBody>
          <a:bodyPr/>
          <a:lstStyle/>
          <a:p>
            <a:r>
              <a:rPr lang="pt-BR" b="1" dirty="0"/>
              <a:t>Jogo Eletrônico - Desenvolvedor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539553" y="1817880"/>
            <a:ext cx="2904565" cy="1134126"/>
          </a:xfrm>
          <a:prstGeom prst="round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600" dirty="0">
                <a:solidFill>
                  <a:schemeClr val="tx1"/>
                </a:solidFill>
              </a:rPr>
              <a:t>Game Designer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4644008" y="1817880"/>
            <a:ext cx="3888432" cy="1134126"/>
          </a:xfrm>
          <a:prstGeom prst="round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600" dirty="0">
                <a:solidFill>
                  <a:schemeClr val="tx1"/>
                </a:solidFill>
              </a:rPr>
              <a:t>Programador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2627784" y="3114024"/>
            <a:ext cx="3202238" cy="1134126"/>
          </a:xfrm>
          <a:prstGeom prst="round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600" dirty="0">
                <a:solidFill>
                  <a:schemeClr val="tx1"/>
                </a:solidFill>
              </a:rPr>
              <a:t>Artista</a:t>
            </a:r>
          </a:p>
          <a:p>
            <a:pPr algn="ctr"/>
            <a:r>
              <a:rPr lang="pt-BR" sz="3600" dirty="0">
                <a:solidFill>
                  <a:schemeClr val="tx1"/>
                </a:solidFill>
              </a:rPr>
              <a:t>gráfico</a:t>
            </a:r>
          </a:p>
        </p:txBody>
      </p:sp>
    </p:spTree>
    <p:extLst>
      <p:ext uri="{BB962C8B-B14F-4D97-AF65-F5344CB8AC3E}">
        <p14:creationId xmlns:p14="http://schemas.microsoft.com/office/powerpoint/2010/main" val="4057485300"/>
      </p:ext>
    </p:extLst>
  </p:cSld>
  <p:clrMapOvr>
    <a:masterClrMapping/>
  </p:clrMapOvr>
  <p:transition>
    <p:fade thruBlk="1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62000" y="438150"/>
            <a:ext cx="8382000" cy="857250"/>
          </a:xfrm>
        </p:spPr>
        <p:txBody>
          <a:bodyPr>
            <a:normAutofit fontScale="90000"/>
          </a:bodyPr>
          <a:lstStyle/>
          <a:p>
            <a:r>
              <a:rPr lang="pt-BR" dirty="0"/>
              <a:t>Governo pagará até </a:t>
            </a:r>
            <a:r>
              <a:rPr lang="pt-BR" dirty="0" err="1"/>
              <a:t>R</a:t>
            </a:r>
            <a:r>
              <a:rPr lang="pt-BR" dirty="0"/>
              <a:t>$ 100 mil por </a:t>
            </a:r>
            <a:r>
              <a:rPr lang="pt-BR" dirty="0" err="1"/>
              <a:t>apps</a:t>
            </a:r>
            <a:r>
              <a:rPr lang="pt-BR" dirty="0"/>
              <a:t> e games ‘sérios’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800600" y="1885950"/>
            <a:ext cx="4267200" cy="3048000"/>
          </a:xfrm>
        </p:spPr>
        <p:txBody>
          <a:bodyPr>
            <a:normAutofit/>
          </a:bodyPr>
          <a:lstStyle/>
          <a:p>
            <a:r>
              <a:rPr lang="pt-BR" dirty="0">
                <a:hlinkClick r:id="rId2"/>
              </a:rPr>
              <a:t>http://blogs.estadao.com.br/link/ministerio-pagara-ate-r-100-mil-por-apps-e-games-serios/</a:t>
            </a:r>
            <a:endParaRPr lang="pt-BR" dirty="0"/>
          </a:p>
          <a:p>
            <a:endParaRPr lang="pt-B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2038350"/>
            <a:ext cx="4533900" cy="2864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471797"/>
      </p:ext>
    </p:extLst>
  </p:cSld>
  <p:clrMapOvr>
    <a:masterClrMapping/>
  </p:clrMapOvr>
  <p:transition>
    <p:fade thruBlk="1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err="1"/>
              <a:t>SBGames</a:t>
            </a:r>
            <a:endParaRPr lang="pt-BR" b="1" dirty="0"/>
          </a:p>
        </p:txBody>
      </p:sp>
      <p:sp>
        <p:nvSpPr>
          <p:cNvPr id="6" name="Rectangle 5"/>
          <p:cNvSpPr/>
          <p:nvPr/>
        </p:nvSpPr>
        <p:spPr>
          <a:xfrm>
            <a:off x="228600" y="4360457"/>
            <a:ext cx="8839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/>
            <a:r>
              <a:rPr lang="en-US" sz="3600" dirty="0">
                <a:hlinkClick r:id="rId2"/>
              </a:rPr>
              <a:t>http://www.sbgames.org/</a:t>
            </a:r>
            <a:endParaRPr lang="en-US" sz="3600" dirty="0"/>
          </a:p>
        </p:txBody>
      </p:sp>
      <p:pic>
        <p:nvPicPr>
          <p:cNvPr id="1026" name="Picture 2" descr="Resultado de imagem para sbgames 2018">
            <a:extLst>
              <a:ext uri="{FF2B5EF4-FFF2-40B4-BE49-F238E27FC236}">
                <a16:creationId xmlns:a16="http://schemas.microsoft.com/office/drawing/2014/main" id="{105D06FE-DDD3-4B22-AD88-2ADECAFB88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19150"/>
            <a:ext cx="9144000" cy="337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0723224"/>
      </p:ext>
    </p:extLst>
  </p:cSld>
  <p:clrMapOvr>
    <a:masterClrMapping/>
  </p:clrMapOvr>
  <p:transition>
    <p:fade thruBlk="1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Jogo Eletrônico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pt-BR" dirty="0"/>
              <a:t>Um jogo é uma atividade que </a:t>
            </a:r>
          </a:p>
          <a:p>
            <a:pPr lvl="1"/>
            <a:r>
              <a:rPr lang="pt-BR" dirty="0"/>
              <a:t>Requer no mínimo um jogador</a:t>
            </a:r>
          </a:p>
          <a:p>
            <a:pPr lvl="1"/>
            <a:r>
              <a:rPr lang="pt-BR" dirty="0"/>
              <a:t>Tem regras</a:t>
            </a:r>
          </a:p>
          <a:p>
            <a:pPr lvl="1"/>
            <a:r>
              <a:rPr lang="pt-BR" dirty="0"/>
              <a:t>Tem uma condição de vitória/derrota</a:t>
            </a:r>
          </a:p>
          <a:p>
            <a:r>
              <a:rPr lang="pt-BR" dirty="0"/>
              <a:t>Jogo eletrônico</a:t>
            </a:r>
          </a:p>
          <a:p>
            <a:pPr lvl="1"/>
            <a:r>
              <a:rPr lang="pt-BR" dirty="0"/>
              <a:t>É um jogo disponibilizado em uma tela de computador ( </a:t>
            </a:r>
            <a:r>
              <a:rPr lang="pt-BR" i="1" dirty="0"/>
              <a:t>desktop, web, smartphones, tablets, </a:t>
            </a:r>
            <a:r>
              <a:rPr lang="pt-BR" i="1" dirty="0" err="1"/>
              <a:t>etc</a:t>
            </a:r>
            <a:r>
              <a:rPr lang="pt-BR" dirty="0"/>
              <a:t> )</a:t>
            </a:r>
          </a:p>
          <a:p>
            <a:r>
              <a:rPr lang="pt-BR" dirty="0"/>
              <a:t>Objetivo do jogo precisa ser cumprido</a:t>
            </a:r>
            <a:endParaRPr lang="pt-BR" b="1" dirty="0"/>
          </a:p>
          <a:p>
            <a:pPr lvl="1"/>
            <a:r>
              <a:rPr lang="pt-BR" dirty="0"/>
              <a:t>Os jogadores querem bons jogos</a:t>
            </a:r>
          </a:p>
          <a:p>
            <a:pPr lvl="1"/>
            <a:r>
              <a:rPr lang="pt-BR" dirty="0"/>
              <a:t>Bons jogos tem boas histórias e/ou bons </a:t>
            </a:r>
            <a:r>
              <a:rPr lang="pt-BR" i="1" dirty="0" err="1"/>
              <a:t>gameplay</a:t>
            </a:r>
            <a:endParaRPr lang="pt-BR" i="1" dirty="0"/>
          </a:p>
        </p:txBody>
      </p:sp>
    </p:spTree>
    <p:extLst>
      <p:ext uri="{BB962C8B-B14F-4D97-AF65-F5344CB8AC3E}">
        <p14:creationId xmlns:p14="http://schemas.microsoft.com/office/powerpoint/2010/main" val="1011954567"/>
      </p:ext>
    </p:extLst>
  </p:cSld>
  <p:clrMapOvr>
    <a:masterClrMapping/>
  </p:clrMapOvr>
  <p:transition>
    <p:fade thruBlk="1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Mídia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pt-BR" dirty="0"/>
              <a:t>Indie Game – The Movie (Trailer):</a:t>
            </a:r>
          </a:p>
          <a:p>
            <a:pPr lvl="1"/>
            <a:r>
              <a:rPr lang="pt-BR" dirty="0">
                <a:hlinkClick r:id="rId2"/>
              </a:rPr>
              <a:t>https://www.youtube.com/watch?v=2HOaAMHT-h4</a:t>
            </a:r>
            <a:endParaRPr lang="pt-BR" dirty="0"/>
          </a:p>
          <a:p>
            <a:r>
              <a:rPr lang="pt-BR" dirty="0"/>
              <a:t>A Era do Vídeo Game (Documentário):</a:t>
            </a:r>
          </a:p>
          <a:p>
            <a:pPr lvl="1"/>
            <a:r>
              <a:rPr lang="pt-BR" dirty="0">
                <a:hlinkClick r:id="rId3"/>
              </a:rPr>
              <a:t>https://www.youtube.com/watch?v=9n2VagiqY6w</a:t>
            </a:r>
            <a:endParaRPr lang="pt-BR" dirty="0"/>
          </a:p>
          <a:p>
            <a:r>
              <a:rPr lang="pt-BR" dirty="0"/>
              <a:t>Free To Play (Filme eSports):</a:t>
            </a:r>
          </a:p>
          <a:p>
            <a:pPr lvl="1"/>
            <a:r>
              <a:rPr lang="pt-BR" dirty="0">
                <a:hlinkClick r:id="rId4"/>
              </a:rPr>
              <a:t>https://www.youtube.com/watch?v=UjZYMI1zB9s</a:t>
            </a:r>
            <a:endParaRPr lang="pt-BR" dirty="0"/>
          </a:p>
          <a:p>
            <a:r>
              <a:rPr lang="pt-BR" dirty="0"/>
              <a:t>Paralelos</a:t>
            </a:r>
          </a:p>
          <a:p>
            <a:pPr lvl="1"/>
            <a:r>
              <a:rPr lang="pt-BR" dirty="0">
                <a:hlinkClick r:id="rId5"/>
              </a:rPr>
              <a:t>https://www.redbull.com/br-pt/serie-paralelos-narra-pirataria-de-games-no-brasil</a:t>
            </a:r>
            <a:endParaRPr lang="pt-BR" dirty="0"/>
          </a:p>
          <a:p>
            <a:pPr lvl="1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67297273"/>
      </p:ext>
    </p:extLst>
  </p:cSld>
  <p:clrMapOvr>
    <a:masterClrMapping/>
  </p:clrMapOvr>
  <p:transition>
    <p:fade thruBlk="1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107139"/>
            <a:ext cx="8229600" cy="574401"/>
          </a:xfrm>
        </p:spPr>
        <p:txBody>
          <a:bodyPr>
            <a:normAutofit fontScale="90000"/>
          </a:bodyPr>
          <a:lstStyle/>
          <a:p>
            <a:r>
              <a:rPr lang="pt-BR" b="1" dirty="0"/>
              <a:t>Jornada do Herói</a:t>
            </a:r>
          </a:p>
        </p:txBody>
      </p:sp>
      <p:pic>
        <p:nvPicPr>
          <p:cNvPr id="3" name="Mídia Online 2">
            <a:hlinkClick r:id="" action="ppaction://media"/>
            <a:extLst>
              <a:ext uri="{FF2B5EF4-FFF2-40B4-BE49-F238E27FC236}">
                <a16:creationId xmlns:a16="http://schemas.microsoft.com/office/drawing/2014/main" id="{8A736D63-585B-43CA-B072-B2E8F1B235F2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600200" y="681540"/>
            <a:ext cx="5715000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212367"/>
      </p:ext>
    </p:extLst>
  </p:cSld>
  <p:clrMapOvr>
    <a:masterClrMapping/>
  </p:clrMapOvr>
  <p:transition>
    <p:fade thruBlk="1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b="1" dirty="0"/>
              <a:t>Zona de Conforto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30520" r="-3052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534250512"/>
      </p:ext>
    </p:extLst>
  </p:cSld>
  <p:clrMapOvr>
    <a:masterClrMapping/>
  </p:clrMapOvr>
  <p:transition>
    <p:fade thruBlk="1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b="1" dirty="0"/>
              <a:t>Personas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14313" y="1178719"/>
            <a:ext cx="8786812" cy="3831431"/>
          </a:xfrm>
        </p:spPr>
        <p:txBody>
          <a:bodyPr>
            <a:normAutofit fontScale="92500" lnSpcReduction="10000"/>
          </a:bodyPr>
          <a:lstStyle/>
          <a:p>
            <a:r>
              <a:rPr lang="pt-BR" sz="4400" dirty="0"/>
              <a:t>Detalhamento do perfil de pessoa alvo de um jogo:</a:t>
            </a:r>
          </a:p>
          <a:p>
            <a:pPr lvl="1"/>
            <a:r>
              <a:rPr lang="pt-BR" dirty="0"/>
              <a:t>Características sociais e demográficas</a:t>
            </a:r>
          </a:p>
          <a:p>
            <a:pPr lvl="1"/>
            <a:r>
              <a:rPr lang="pt-BR" dirty="0"/>
              <a:t>Background cultural</a:t>
            </a:r>
          </a:p>
          <a:p>
            <a:pPr lvl="1"/>
            <a:r>
              <a:rPr lang="pt-BR" dirty="0"/>
              <a:t>Necessidades, desejos, metas</a:t>
            </a:r>
          </a:p>
          <a:p>
            <a:pPr lvl="1"/>
            <a:r>
              <a:rPr lang="pt-BR" dirty="0"/>
              <a:t>Hábitos</a:t>
            </a:r>
          </a:p>
          <a:p>
            <a:pPr lvl="1"/>
            <a:r>
              <a:rPr lang="pt-BR" dirty="0"/>
              <a:t>Experiências</a:t>
            </a:r>
          </a:p>
          <a:p>
            <a:pPr lvl="1"/>
            <a:r>
              <a:rPr lang="pt-BR" dirty="0"/>
              <a:t>Motivações</a:t>
            </a:r>
          </a:p>
        </p:txBody>
      </p:sp>
    </p:spTree>
    <p:extLst>
      <p:ext uri="{BB962C8B-B14F-4D97-AF65-F5344CB8AC3E}">
        <p14:creationId xmlns:p14="http://schemas.microsoft.com/office/powerpoint/2010/main" val="3383908075"/>
      </p:ext>
    </p:extLst>
  </p:cSld>
  <p:clrMapOvr>
    <a:masterClrMapping/>
  </p:clrMapOvr>
  <p:transition>
    <p:fade thruBlk="1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b="1" dirty="0"/>
              <a:t>Dinâmica em grupo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14313" y="1178719"/>
            <a:ext cx="8786812" cy="3831431"/>
          </a:xfrm>
        </p:spPr>
        <p:txBody>
          <a:bodyPr>
            <a:normAutofit/>
          </a:bodyPr>
          <a:lstStyle/>
          <a:p>
            <a:r>
              <a:rPr lang="pt-BR" sz="4400" dirty="0"/>
              <a:t>Jogo para qualquer plataforma</a:t>
            </a:r>
          </a:p>
          <a:p>
            <a:r>
              <a:rPr lang="pt-BR" sz="4400" dirty="0"/>
              <a:t>Definição de persona</a:t>
            </a:r>
          </a:p>
          <a:p>
            <a:r>
              <a:rPr lang="pt-BR" sz="4400" dirty="0"/>
              <a:t>Concepção do jogo</a:t>
            </a:r>
          </a:p>
          <a:p>
            <a:r>
              <a:rPr lang="pt-BR" sz="4400" dirty="0"/>
              <a:t>Apresentação</a:t>
            </a:r>
            <a:endParaRPr lang="pt-BR" sz="3600" dirty="0"/>
          </a:p>
        </p:txBody>
      </p:sp>
    </p:spTree>
    <p:extLst>
      <p:ext uri="{BB962C8B-B14F-4D97-AF65-F5344CB8AC3E}">
        <p14:creationId xmlns:p14="http://schemas.microsoft.com/office/powerpoint/2010/main" val="3573079020"/>
      </p:ext>
    </p:extLst>
  </p:cSld>
  <p:clrMapOvr>
    <a:masterClrMapping/>
  </p:clrMapOvr>
  <p:transition>
    <p:fade thruBlk="1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b="1" dirty="0"/>
              <a:t>A Recompensa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rcRect t="21154" b="21154"/>
          <a:stretch>
            <a:fillRect/>
          </a:stretch>
        </p:blipFill>
        <p:spPr>
          <a:xfrm>
            <a:off x="1" y="0"/>
            <a:ext cx="9226674" cy="5143500"/>
          </a:xfrm>
        </p:spPr>
      </p:pic>
    </p:spTree>
    <p:extLst>
      <p:ext uri="{BB962C8B-B14F-4D97-AF65-F5344CB8AC3E}">
        <p14:creationId xmlns:p14="http://schemas.microsoft.com/office/powerpoint/2010/main" val="3951025274"/>
      </p:ext>
    </p:extLst>
  </p:cSld>
  <p:clrMapOvr>
    <a:masterClrMapping/>
  </p:clrMapOvr>
  <p:transition>
    <p:fade thruBlk="1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Aplicações de Jogos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Entretenimento</a:t>
            </a:r>
          </a:p>
          <a:p>
            <a:r>
              <a:rPr lang="pt-BR" dirty="0"/>
              <a:t>Construção de comunidades</a:t>
            </a:r>
          </a:p>
          <a:p>
            <a:r>
              <a:rPr lang="pt-BR" dirty="0"/>
              <a:t>Educação</a:t>
            </a:r>
          </a:p>
          <a:p>
            <a:r>
              <a:rPr lang="pt-BR" dirty="0"/>
              <a:t>Recrutamento e Treinamento</a:t>
            </a:r>
          </a:p>
          <a:p>
            <a:r>
              <a:rPr lang="pt-BR" dirty="0"/>
              <a:t>Marketing e Publicidade</a:t>
            </a:r>
          </a:p>
        </p:txBody>
      </p:sp>
      <p:pic>
        <p:nvPicPr>
          <p:cNvPr id="68610" name="Picture 2" descr="http://www.blogcdn.com/www.joystiq.com/media/2010/06/sniper-2-e3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572132" y="3053956"/>
            <a:ext cx="3353504" cy="166093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247053537"/>
      </p:ext>
    </p:extLst>
  </p:cSld>
  <p:clrMapOvr>
    <a:masterClrMapping/>
  </p:clrMapOvr>
  <p:transition>
    <p:fade thruBlk="1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Plataforma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Tabuleiro</a:t>
            </a:r>
          </a:p>
          <a:p>
            <a:r>
              <a:rPr lang="pt-BR" dirty="0"/>
              <a:t>Fliperama</a:t>
            </a:r>
          </a:p>
          <a:p>
            <a:r>
              <a:rPr lang="pt-BR" dirty="0"/>
              <a:t>Console</a:t>
            </a:r>
          </a:p>
          <a:p>
            <a:r>
              <a:rPr lang="pt-BR" dirty="0"/>
              <a:t>Computador</a:t>
            </a:r>
          </a:p>
          <a:p>
            <a:r>
              <a:rPr lang="pt-BR" dirty="0"/>
              <a:t>Portáteis</a:t>
            </a:r>
          </a:p>
          <a:p>
            <a:r>
              <a:rPr lang="pt-BR" i="1" dirty="0" err="1"/>
              <a:t>Smartphones</a:t>
            </a:r>
            <a:r>
              <a:rPr lang="pt-BR" dirty="0"/>
              <a:t> e </a:t>
            </a:r>
            <a:r>
              <a:rPr lang="pt-BR" i="1" dirty="0" err="1"/>
              <a:t>tablets</a:t>
            </a:r>
            <a:endParaRPr lang="pt-BR" i="1" dirty="0"/>
          </a:p>
        </p:txBody>
      </p:sp>
      <p:pic>
        <p:nvPicPr>
          <p:cNvPr id="70658" name="Picture 2" descr="http://www.videogameszone.de/screenshots/original/2013/06/PS4_Lieferumfang-pc-games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357554" y="1017974"/>
            <a:ext cx="5286412" cy="264320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60479051"/>
      </p:ext>
    </p:extLst>
  </p:cSld>
  <p:clrMapOvr>
    <a:masterClrMapping/>
  </p:clrMapOvr>
  <p:transition>
    <p:fade thruBlk="1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Intervalo de Tempo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Baseado em turnos</a:t>
            </a:r>
            <a:endParaRPr lang="pt-BR" i="1" dirty="0"/>
          </a:p>
          <a:p>
            <a:r>
              <a:rPr lang="pt-BR" dirty="0"/>
              <a:t>Tempo real</a:t>
            </a:r>
          </a:p>
          <a:p>
            <a:r>
              <a:rPr lang="pt-BR" dirty="0"/>
              <a:t>Tempo limitado</a:t>
            </a:r>
          </a:p>
        </p:txBody>
      </p:sp>
      <p:pic>
        <p:nvPicPr>
          <p:cNvPr id="71682" name="Picture 2" descr="http://www.gamaia.com.br/_produtos/51/57751/57751_ampliada_0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0" y="1446602"/>
            <a:ext cx="3143272" cy="235745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037060831"/>
      </p:ext>
    </p:extLst>
  </p:cSld>
  <p:clrMapOvr>
    <a:masterClrMapping/>
  </p:clrMapOvr>
  <p:transition>
    <p:fade thruBlk="1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Modo do Jogador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Um jogador</a:t>
            </a:r>
          </a:p>
          <a:p>
            <a:r>
              <a:rPr lang="pt-BR" dirty="0"/>
              <a:t>Dois jogadores</a:t>
            </a:r>
          </a:p>
          <a:p>
            <a:r>
              <a:rPr lang="pt-BR" dirty="0"/>
              <a:t>Muitos jogadores</a:t>
            </a:r>
          </a:p>
          <a:p>
            <a:pPr lvl="1"/>
            <a:r>
              <a:rPr lang="pt-BR" dirty="0"/>
              <a:t>Local</a:t>
            </a:r>
          </a:p>
          <a:p>
            <a:pPr lvl="1"/>
            <a:r>
              <a:rPr lang="pt-BR" dirty="0"/>
              <a:t>Rede Local</a:t>
            </a:r>
          </a:p>
          <a:p>
            <a:pPr lvl="1"/>
            <a:r>
              <a:rPr lang="pt-BR" dirty="0"/>
              <a:t>Online</a:t>
            </a:r>
          </a:p>
        </p:txBody>
      </p:sp>
      <p:pic>
        <p:nvPicPr>
          <p:cNvPr id="72706" name="Picture 2" descr="http://myopinionasagamer.files.wordpress.com/2013/09/gamer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071934" y="910816"/>
            <a:ext cx="4762500" cy="300752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571625715"/>
      </p:ext>
    </p:extLst>
  </p:cSld>
  <p:clrMapOvr>
    <a:masterClrMapping/>
  </p:clrMapOvr>
  <p:transition>
    <p:fade thruBlk="1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Gêneros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pt-BR" dirty="0"/>
              <a:t>Sorte</a:t>
            </a:r>
          </a:p>
          <a:p>
            <a:r>
              <a:rPr lang="pt-BR" dirty="0"/>
              <a:t>Ação</a:t>
            </a:r>
          </a:p>
          <a:p>
            <a:pPr lvl="1"/>
            <a:r>
              <a:rPr lang="pt-BR" dirty="0"/>
              <a:t>Tiro</a:t>
            </a:r>
          </a:p>
          <a:p>
            <a:pPr lvl="1"/>
            <a:r>
              <a:rPr lang="pt-BR" dirty="0"/>
              <a:t>Corrida</a:t>
            </a:r>
          </a:p>
          <a:p>
            <a:pPr lvl="1"/>
            <a:r>
              <a:rPr lang="pt-BR" dirty="0"/>
              <a:t>Luta</a:t>
            </a:r>
          </a:p>
          <a:p>
            <a:r>
              <a:rPr lang="pt-BR" dirty="0"/>
              <a:t>Aventura</a:t>
            </a:r>
          </a:p>
          <a:p>
            <a:r>
              <a:rPr lang="pt-BR" dirty="0"/>
              <a:t>Ação-aventura</a:t>
            </a:r>
          </a:p>
          <a:p>
            <a:r>
              <a:rPr lang="pt-BR" dirty="0"/>
              <a:t>Cassino</a:t>
            </a:r>
          </a:p>
          <a:p>
            <a:r>
              <a:rPr lang="pt-BR" dirty="0"/>
              <a:t>Quebra-cabeça (Puzzle)</a:t>
            </a:r>
          </a:p>
          <a:p>
            <a:r>
              <a:rPr lang="pt-BR" dirty="0"/>
              <a:t>RPG</a:t>
            </a:r>
          </a:p>
          <a:p>
            <a:r>
              <a:rPr lang="pt-BR" dirty="0"/>
              <a:t>Simulação</a:t>
            </a:r>
          </a:p>
          <a:p>
            <a:r>
              <a:rPr lang="pt-BR" dirty="0"/>
              <a:t>Estratégia</a:t>
            </a:r>
          </a:p>
          <a:p>
            <a:r>
              <a:rPr lang="pt-BR" dirty="0"/>
              <a:t>MMORPG</a:t>
            </a:r>
          </a:p>
          <a:p>
            <a:endParaRPr lang="pt-BR" dirty="0"/>
          </a:p>
          <a:p>
            <a:endParaRPr lang="pt-BR" dirty="0"/>
          </a:p>
        </p:txBody>
      </p:sp>
      <p:pic>
        <p:nvPicPr>
          <p:cNvPr id="73730" name="Picture 2" descr="http://4.bp.blogspot.com/_OSXj9xRgPv0/TORjMXtL4NI/AAAAAAAAABE/sUoWSUgMNFM/s1600/starcraft-2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714745" y="1339444"/>
            <a:ext cx="4991061" cy="280747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742028140"/>
      </p:ext>
    </p:extLst>
  </p:cSld>
  <p:clrMapOvr>
    <a:masterClrMapping/>
  </p:clrMapOvr>
  <p:transition>
    <p:fade thruBlk="1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7544" y="411510"/>
            <a:ext cx="8229600" cy="857250"/>
          </a:xfrm>
        </p:spPr>
        <p:txBody>
          <a:bodyPr>
            <a:normAutofit fontScale="90000"/>
          </a:bodyPr>
          <a:lstStyle/>
          <a:p>
            <a:r>
              <a:rPr lang="pt-BR" b="1" dirty="0"/>
              <a:t>Subgêneros - </a:t>
            </a:r>
            <a:r>
              <a:rPr lang="pt-BR" dirty="0"/>
              <a:t>Tower </a:t>
            </a:r>
            <a:r>
              <a:rPr lang="pt-BR" dirty="0" err="1"/>
              <a:t>Defense</a:t>
            </a:r>
            <a:br>
              <a:rPr lang="pt-BR" dirty="0"/>
            </a:br>
            <a:r>
              <a:rPr lang="pt-BR" dirty="0"/>
              <a:t>(estratégia tempo real)</a:t>
            </a:r>
            <a:endParaRPr lang="pt-BR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545636"/>
            <a:ext cx="3891736" cy="157024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7985" y="1653648"/>
            <a:ext cx="4475989" cy="2517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04865"/>
      </p:ext>
    </p:extLst>
  </p:cSld>
  <p:clrMapOvr>
    <a:masterClrMapping/>
  </p:clrMapOvr>
  <p:transition>
    <p:fade thruBlk="1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29865</TotalTime>
  <Words>402</Words>
  <Application>Microsoft Office PowerPoint</Application>
  <PresentationFormat>Apresentação na tela (16:9)</PresentationFormat>
  <Paragraphs>125</Paragraphs>
  <Slides>35</Slides>
  <Notes>2</Notes>
  <HiddenSlides>0</HiddenSlides>
  <MMClips>3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35</vt:i4>
      </vt:variant>
    </vt:vector>
  </HeadingPairs>
  <TitlesOfParts>
    <vt:vector size="41" baseType="lpstr">
      <vt:lpstr>맑은 고딕</vt:lpstr>
      <vt:lpstr>Arial</vt:lpstr>
      <vt:lpstr>Calibri</vt:lpstr>
      <vt:lpstr>Century Gothic</vt:lpstr>
      <vt:lpstr>Helvetica LT Std</vt:lpstr>
      <vt:lpstr>Office Theme</vt:lpstr>
      <vt:lpstr>Apresentação do PowerPoint</vt:lpstr>
      <vt:lpstr>Jogo é arte!</vt:lpstr>
      <vt:lpstr>Jogo Eletrônico</vt:lpstr>
      <vt:lpstr>Aplicações de Jogos</vt:lpstr>
      <vt:lpstr>Plataforma</vt:lpstr>
      <vt:lpstr>Intervalo de Tempo</vt:lpstr>
      <vt:lpstr>Modo do Jogador</vt:lpstr>
      <vt:lpstr>Gêneros</vt:lpstr>
      <vt:lpstr>Subgêneros - Tower Defense (estratégia tempo real)</vt:lpstr>
      <vt:lpstr>Reciclagem de ideias</vt:lpstr>
      <vt:lpstr>Experiência de Jogar</vt:lpstr>
      <vt:lpstr>O JOGO – NAS INTERNAS</vt:lpstr>
      <vt:lpstr>Sprite</vt:lpstr>
      <vt:lpstr>Sprite - definição</vt:lpstr>
      <vt:lpstr>Sprite - evolução</vt:lpstr>
      <vt:lpstr>Sprite sheet</vt:lpstr>
      <vt:lpstr>Braid</vt:lpstr>
      <vt:lpstr>Tileset</vt:lpstr>
      <vt:lpstr>Tileset - Skins</vt:lpstr>
      <vt:lpstr>Tiled map</vt:lpstr>
      <vt:lpstr>Tiled map tool</vt:lpstr>
      <vt:lpstr>HUD - heads-up display</vt:lpstr>
      <vt:lpstr>O JOGO – CRIAÇÃO</vt:lpstr>
      <vt:lpstr>MITOS</vt:lpstr>
      <vt:lpstr>Sobre iniciar</vt:lpstr>
      <vt:lpstr>Realidade</vt:lpstr>
      <vt:lpstr>Jogo Eletrônico - Desenvolvedor</vt:lpstr>
      <vt:lpstr>Governo pagará até R$ 100 mil por apps e games ‘sérios’</vt:lpstr>
      <vt:lpstr>SBGames</vt:lpstr>
      <vt:lpstr>Mídia</vt:lpstr>
      <vt:lpstr>Jornada do Herói</vt:lpstr>
      <vt:lpstr>Zona de Conforto</vt:lpstr>
      <vt:lpstr>Personas</vt:lpstr>
      <vt:lpstr>Dinâmica em grupo</vt:lpstr>
      <vt:lpstr>A Recompensa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Samuel Vissotto</dc:creator>
  <cp:lastModifiedBy>Paulo Salvatore</cp:lastModifiedBy>
  <cp:revision>2664</cp:revision>
  <dcterms:created xsi:type="dcterms:W3CDTF">2011-09-05T17:17:22Z</dcterms:created>
  <dcterms:modified xsi:type="dcterms:W3CDTF">2018-05-07T20:24:41Z</dcterms:modified>
</cp:coreProperties>
</file>